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4" r:id="rId2"/>
    <p:sldId id="260" r:id="rId3"/>
    <p:sldId id="257" r:id="rId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3366CC"/>
    <a:srgbClr val="336699"/>
    <a:srgbClr val="0066CC"/>
    <a:srgbClr val="3366FF"/>
    <a:srgbClr val="4E7BB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30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5E3C4C5A-A88F-49E4-997A-7CDFB36F7AF1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9482B845-4506-4B83-A470-811E611F3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6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FEDEA-9832-4E14-8CEF-D6B20F532536}" type="datetime1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1E6-A394-4E70-AC3E-A7C9D12A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35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315E0-87F8-4C62-A5A6-BEB8C59B8B80}" type="datetime1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1E6-A394-4E70-AC3E-A7C9D12A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718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9EF9-8373-441D-8B9E-C12EA05C8283}" type="datetime1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1E6-A394-4E70-AC3E-A7C9D12A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27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47D-8C90-41CB-B3F1-6A7BEEB6EF96}" type="datetime1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1E6-A394-4E70-AC3E-A7C9D12A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5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85BB7-E0EE-4A77-BE2E-EC302733EDE0}" type="datetime1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1E6-A394-4E70-AC3E-A7C9D12A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259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FC3D-5E4E-4F7B-8112-6032980CFBA6}" type="datetime1">
              <a:rPr lang="en-US" smtClean="0"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1E6-A394-4E70-AC3E-A7C9D12A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99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0EDE-AF17-44BC-857E-56D995249051}" type="datetime1">
              <a:rPr lang="en-US" smtClean="0"/>
              <a:t>7/12/2016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1E6-A394-4E70-AC3E-A7C9D12A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215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CF7F-C255-49F1-A366-C1B681A87574}" type="datetime1">
              <a:rPr lang="en-US" smtClean="0"/>
              <a:t>7/12/2016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1E6-A394-4E70-AC3E-A7C9D12A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48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F8F1-9F12-484C-AE68-5B18ED2D9F36}" type="datetime1">
              <a:rPr lang="en-US" smtClean="0"/>
              <a:t>7/12/2016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1E6-A394-4E70-AC3E-A7C9D12A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79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EFC8-B46E-426F-A2AD-ECEAED1DBCEB}" type="datetime1">
              <a:rPr lang="en-US" smtClean="0"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1E6-A394-4E70-AC3E-A7C9D12A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88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F5F5-B03B-4DE3-A6D0-A97157926746}" type="datetime1">
              <a:rPr lang="en-US" smtClean="0"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1E6-A394-4E70-AC3E-A7C9D12A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60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2CC5B-8BB7-4356-9B70-EBFDAB5FAF27}" type="datetime1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371E6-A394-4E70-AC3E-A7C9D12A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6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0999" y="143878"/>
            <a:ext cx="52491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NAS AERO </a:t>
            </a:r>
            <a:r>
              <a:rPr lang="en-US" sz="2800" b="1" dirty="0" smtClean="0"/>
              <a:t>Lite </a:t>
            </a:r>
          </a:p>
          <a:p>
            <a:r>
              <a:rPr lang="en-US" sz="2800" b="1" dirty="0" smtClean="0"/>
              <a:t>Quick Guide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20255" y="3859239"/>
            <a:ext cx="390023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NAS AERO context includes: </a:t>
            </a:r>
          </a:p>
          <a:p>
            <a:endParaRPr lang="en-US" sz="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Historical baselines for each Core 30 Airport Key Performance Indicators (KPIs)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Timelines to show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/>
              <a:t>Weather impact (WX)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/>
              <a:t>Time and duration of Ground Stops (GS), and Ground Delay Programs (GDP)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/>
              <a:t>Times Airborne Holding and Diversions occurred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1E6-A394-4E70-AC3E-A7C9D12A81A2}" type="slidenum">
              <a:rPr lang="en-US" smtClean="0"/>
              <a:t>1</a:t>
            </a:fld>
            <a:endParaRPr lang="en-US"/>
          </a:p>
        </p:txBody>
      </p:sp>
      <p:pic>
        <p:nvPicPr>
          <p:cNvPr id="1039" name="Picture 15" descr="C:\Users\steve mcmahon\Pictures\AERO_blue_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99586"/>
            <a:ext cx="1451464" cy="603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8260" y="1097985"/>
            <a:ext cx="401514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NAS AERO </a:t>
            </a:r>
            <a:r>
              <a:rPr lang="en-US" sz="1600" b="1" dirty="0" smtClean="0"/>
              <a:t>Purpose:  </a:t>
            </a:r>
          </a:p>
          <a:p>
            <a:endParaRPr lang="en-US" sz="800" b="1" dirty="0"/>
          </a:p>
          <a:p>
            <a:r>
              <a:rPr lang="en-US" sz="1600" dirty="0" smtClean="0"/>
              <a:t>Display </a:t>
            </a:r>
            <a:r>
              <a:rPr lang="en-US" sz="1600" dirty="0"/>
              <a:t>Core Airport daily performance with </a:t>
            </a:r>
            <a:r>
              <a:rPr lang="en-US" sz="1600" dirty="0" smtClean="0"/>
              <a:t>context </a:t>
            </a:r>
            <a:r>
              <a:rPr lang="en-US" sz="1600" dirty="0"/>
              <a:t>on one sheet</a:t>
            </a:r>
          </a:p>
          <a:p>
            <a:endParaRPr lang="en-US" sz="800" dirty="0"/>
          </a:p>
          <a:p>
            <a:r>
              <a:rPr lang="en-US" sz="1600" dirty="0" smtClean="0"/>
              <a:t>Separate </a:t>
            </a:r>
            <a:r>
              <a:rPr lang="en-US" sz="1600" dirty="0"/>
              <a:t>focus areas from normal </a:t>
            </a:r>
            <a:r>
              <a:rPr lang="en-US" sz="1600" dirty="0" smtClean="0"/>
              <a:t>operation</a:t>
            </a:r>
          </a:p>
          <a:p>
            <a:endParaRPr lang="en-US" sz="1600" dirty="0" smtClean="0"/>
          </a:p>
          <a:p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</a:rPr>
              <a:t>NAS AERO Lite runs more quickly than the NAS </a:t>
            </a:r>
            <a:r>
              <a:rPr lang="en-US" sz="1600" i="1" dirty="0">
                <a:solidFill>
                  <a:schemeClr val="accent1">
                    <a:lumMod val="50000"/>
                  </a:schemeClr>
                </a:solidFill>
              </a:rPr>
              <a:t>AERO Full. </a:t>
            </a:r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</a:rPr>
              <a:t> It does not </a:t>
            </a:r>
            <a:r>
              <a:rPr lang="en-US" sz="1600" i="1" dirty="0">
                <a:solidFill>
                  <a:schemeClr val="accent1">
                    <a:lumMod val="50000"/>
                  </a:schemeClr>
                </a:solidFill>
              </a:rPr>
              <a:t>display </a:t>
            </a:r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</a:rPr>
              <a:t>historical baseline graphs </a:t>
            </a:r>
            <a:r>
              <a:rPr lang="en-US" sz="1600" i="1" dirty="0">
                <a:solidFill>
                  <a:schemeClr val="accent1">
                    <a:lumMod val="50000"/>
                  </a:schemeClr>
                </a:solidFill>
              </a:rPr>
              <a:t>which are included </a:t>
            </a:r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</a:rPr>
              <a:t>in </a:t>
            </a:r>
            <a:r>
              <a:rPr lang="en-US" sz="1600" i="1" dirty="0">
                <a:solidFill>
                  <a:schemeClr val="accent1">
                    <a:lumMod val="50000"/>
                  </a:schemeClr>
                </a:solidFill>
              </a:rPr>
              <a:t>the NAS AERO Report Full. Otherwise, the reports are identical. </a:t>
            </a:r>
            <a:endParaRPr lang="en-US" sz="1600" i="1" u="sng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9" name="Picture 8"/>
          <p:cNvPicPr/>
          <p:nvPr/>
        </p:nvPicPr>
        <p:blipFill rotWithShape="1">
          <a:blip r:embed="rId3"/>
          <a:srcRect l="11667" r="12564"/>
          <a:stretch/>
        </p:blipFill>
        <p:spPr bwMode="auto">
          <a:xfrm>
            <a:off x="4343400" y="273110"/>
            <a:ext cx="4572000" cy="63103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748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938389"/>
            <a:ext cx="655089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The top of the report re-formats and calls attention to Core Airports that had one or more of the following: </a:t>
            </a:r>
          </a:p>
          <a:p>
            <a:endParaRPr lang="en-US" sz="1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i="1" dirty="0" smtClean="0"/>
              <a:t>Implemented Ground Delay Programs or Ground Stops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i="1" dirty="0" smtClean="0"/>
              <a:t>Total Delays ≥ 25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i="1" dirty="0" smtClean="0"/>
              <a:t>Airborne Holding ≥ 15 Aircraft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i="1" dirty="0" smtClean="0"/>
              <a:t>Diversions </a:t>
            </a:r>
            <a:r>
              <a:rPr lang="en-US" sz="1400" b="1" i="1" smtClean="0"/>
              <a:t>≥ 10 </a:t>
            </a:r>
            <a:r>
              <a:rPr lang="en-US" sz="1400" b="1" i="1" dirty="0" smtClean="0"/>
              <a:t>Aircraft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524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NAS AERO </a:t>
            </a:r>
            <a:r>
              <a:rPr lang="en-US" sz="2800" b="1" dirty="0" smtClean="0"/>
              <a:t>Lite Focus </a:t>
            </a:r>
            <a:r>
              <a:rPr lang="en-US" sz="2800" b="1" dirty="0" smtClean="0"/>
              <a:t>Facilities</a:t>
            </a:r>
            <a:endParaRPr lang="en-US" sz="28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1E6-A394-4E70-AC3E-A7C9D12A81A2}" type="slidenum">
              <a:rPr lang="en-US" smtClean="0"/>
              <a:t>2</a:t>
            </a:fld>
            <a:endParaRPr lang="en-US"/>
          </a:p>
        </p:txBody>
      </p:sp>
      <p:pic>
        <p:nvPicPr>
          <p:cNvPr id="13" name="Picture 15" descr="C:\Users\steve mcmahon\Pictures\AERO_blue_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04800"/>
            <a:ext cx="1447800" cy="601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36" t="27578" r="11282" b="37094"/>
          <a:stretch/>
        </p:blipFill>
        <p:spPr bwMode="auto">
          <a:xfrm>
            <a:off x="381000" y="2838449"/>
            <a:ext cx="8229600" cy="234331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Rounded Rectangular Callout 10"/>
          <p:cNvSpPr/>
          <p:nvPr/>
        </p:nvSpPr>
        <p:spPr>
          <a:xfrm>
            <a:off x="1600200" y="5029200"/>
            <a:ext cx="6708742" cy="1203158"/>
          </a:xfrm>
          <a:prstGeom prst="wedgeRoundRectCallout">
            <a:avLst>
              <a:gd name="adj1" fmla="val -13187"/>
              <a:gd name="adj2" fmla="val -143804"/>
              <a:gd name="adj3" fmla="val 16667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24 hour timeline visually correlates Weather impact, GDP, GS, Airborne Holding, and Diversions. </a:t>
            </a:r>
          </a:p>
          <a:p>
            <a:endParaRPr lang="en-US" sz="800" b="1" dirty="0">
              <a:solidFill>
                <a:schemeClr val="tx1"/>
              </a:solidFill>
            </a:endParaRPr>
          </a:p>
          <a:p>
            <a:r>
              <a:rPr lang="en-US" sz="1200" b="1" dirty="0" smtClean="0">
                <a:solidFill>
                  <a:schemeClr val="tx1"/>
                </a:solidFill>
              </a:rPr>
              <a:t>Lighter shades of purple at the front or end of a GDP or GS indicate lead time or cancellation.</a:t>
            </a:r>
            <a:endParaRPr lang="en-US" sz="800" b="1" dirty="0" smtClean="0">
              <a:solidFill>
                <a:schemeClr val="tx1"/>
              </a:solidFill>
            </a:endParaRPr>
          </a:p>
          <a:p>
            <a:endParaRPr lang="en-US" sz="800" b="1" dirty="0" smtClean="0">
              <a:solidFill>
                <a:schemeClr val="tx1"/>
              </a:solidFill>
            </a:endParaRPr>
          </a:p>
          <a:p>
            <a:r>
              <a:rPr lang="en-US" sz="1200" b="1" dirty="0" smtClean="0">
                <a:solidFill>
                  <a:schemeClr val="tx1"/>
                </a:solidFill>
              </a:rPr>
              <a:t>GMT hours are at the bottom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5562600" y="2019014"/>
            <a:ext cx="2593112" cy="920927"/>
          </a:xfrm>
          <a:prstGeom prst="wedgeRoundRectCallout">
            <a:avLst>
              <a:gd name="adj1" fmla="val -46856"/>
              <a:gd name="adj2" fmla="val 106564"/>
              <a:gd name="adj3" fmla="val 16667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KPI </a:t>
            </a:r>
            <a:r>
              <a:rPr lang="en-US" sz="1200" b="1" dirty="0" smtClean="0">
                <a:solidFill>
                  <a:schemeClr val="tx1"/>
                </a:solidFill>
              </a:rPr>
              <a:t>Detail displays </a:t>
            </a:r>
            <a:r>
              <a:rPr lang="en-US" sz="1200" b="1" dirty="0" smtClean="0">
                <a:solidFill>
                  <a:schemeClr val="tx1"/>
                </a:solidFill>
              </a:rPr>
              <a:t>yesterday’s KPI </a:t>
            </a:r>
            <a:r>
              <a:rPr lang="en-US" sz="1200" b="1" dirty="0" smtClean="0">
                <a:solidFill>
                  <a:schemeClr val="tx1"/>
                </a:solidFill>
              </a:rPr>
              <a:t>value with hyperlink capability to display more detail.   </a:t>
            </a:r>
            <a:endParaRPr lang="en-US" sz="1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28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4048" y="932688"/>
            <a:ext cx="81534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The bottom of the page describes the performance of Daily KPIs for each </a:t>
            </a:r>
          </a:p>
          <a:p>
            <a:r>
              <a:rPr lang="en-US" sz="1600" b="1" dirty="0" smtClean="0"/>
              <a:t>Core Airport not pulled to the top of the page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" y="1524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NAS </a:t>
            </a:r>
            <a:r>
              <a:rPr lang="en-US" sz="2800" b="1" dirty="0" smtClean="0"/>
              <a:t>AERO Lite </a:t>
            </a:r>
            <a:r>
              <a:rPr lang="en-US" sz="2800" b="1" dirty="0" smtClean="0"/>
              <a:t>Daily Stats</a:t>
            </a:r>
            <a:endParaRPr lang="en-US" sz="2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71E6-A394-4E70-AC3E-A7C9D12A81A2}" type="slidenum">
              <a:rPr lang="en-US" smtClean="0"/>
              <a:t>3</a:t>
            </a:fld>
            <a:endParaRPr lang="en-US" dirty="0"/>
          </a:p>
        </p:txBody>
      </p:sp>
      <p:pic>
        <p:nvPicPr>
          <p:cNvPr id="15" name="Picture 15" descr="C:\Users\steve mcmahon\Pictures\AERO_blue_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04800"/>
            <a:ext cx="1447800" cy="601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/>
          <p:cNvPicPr/>
          <p:nvPr/>
        </p:nvPicPr>
        <p:blipFill rotWithShape="1">
          <a:blip r:embed="rId3"/>
          <a:srcRect l="11667" t="57573" r="12564" b="26573"/>
          <a:stretch/>
        </p:blipFill>
        <p:spPr bwMode="auto">
          <a:xfrm>
            <a:off x="241533" y="2336810"/>
            <a:ext cx="8597667" cy="194924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Rounded Rectangular Callout 8"/>
          <p:cNvSpPr/>
          <p:nvPr/>
        </p:nvSpPr>
        <p:spPr>
          <a:xfrm>
            <a:off x="533400" y="1823843"/>
            <a:ext cx="2438400" cy="306324"/>
          </a:xfrm>
          <a:prstGeom prst="wedgeRoundRectCallout">
            <a:avLst>
              <a:gd name="adj1" fmla="val -44347"/>
              <a:gd name="adj2" fmla="val 307057"/>
              <a:gd name="adj3" fmla="val 16667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Hyperlink to Facility Detail (AERO)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5259371" y="1905000"/>
            <a:ext cx="2435258" cy="431810"/>
          </a:xfrm>
          <a:prstGeom prst="wedgeRoundRectCallout">
            <a:avLst>
              <a:gd name="adj1" fmla="val 20693"/>
              <a:gd name="adj2" fmla="val 105815"/>
              <a:gd name="adj3" fmla="val 16667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Daily KPIs</a:t>
            </a:r>
            <a:endParaRPr lang="en-US" sz="800" b="1" dirty="0">
              <a:solidFill>
                <a:schemeClr val="tx1"/>
              </a:solidFill>
            </a:endParaRPr>
          </a:p>
          <a:p>
            <a:r>
              <a:rPr lang="en-US" sz="1200" b="1" i="1" dirty="0" smtClean="0">
                <a:solidFill>
                  <a:schemeClr val="tx1"/>
                </a:solidFill>
              </a:rPr>
              <a:t>Mouse-over for the KPI Definition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6172200" y="5105399"/>
            <a:ext cx="2667000" cy="1447801"/>
          </a:xfrm>
          <a:prstGeom prst="wedgeRoundRectCallout">
            <a:avLst>
              <a:gd name="adj1" fmla="val 34741"/>
              <a:gd name="adj2" fmla="val -122286"/>
              <a:gd name="adj3" fmla="val 16667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Aggregated Daily Weather Impact describes the total day’s weather impact as None, Mild, Moderate, or Severe. Individual hours are weighted by scheduled operations to calculate daily impact.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1295400" y="4495800"/>
            <a:ext cx="2593112" cy="838200"/>
          </a:xfrm>
          <a:prstGeom prst="wedgeRoundRectCallout">
            <a:avLst>
              <a:gd name="adj1" fmla="val 37802"/>
              <a:gd name="adj2" fmla="val -73868"/>
              <a:gd name="adj3" fmla="val 16667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KPIs </a:t>
            </a:r>
            <a:r>
              <a:rPr lang="en-US" sz="1200" b="1" dirty="0" smtClean="0">
                <a:solidFill>
                  <a:schemeClr val="tx1"/>
                </a:solidFill>
              </a:rPr>
              <a:t>are hyperlinked to more detailed charts/graphs</a:t>
            </a:r>
          </a:p>
          <a:p>
            <a:endParaRPr lang="en-US" sz="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62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1438</TotalTime>
  <Words>297</Words>
  <Application>Microsoft Office PowerPoint</Application>
  <PresentationFormat>On-screen Show (4:3)</PresentationFormat>
  <Paragraphs>41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FAA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Marburger</dc:creator>
  <cp:lastModifiedBy>Marlene Mandel</cp:lastModifiedBy>
  <cp:revision>102</cp:revision>
  <cp:lastPrinted>2016-02-24T18:30:47Z</cp:lastPrinted>
  <dcterms:created xsi:type="dcterms:W3CDTF">2014-05-29T13:38:14Z</dcterms:created>
  <dcterms:modified xsi:type="dcterms:W3CDTF">2016-07-12T19:25:58Z</dcterms:modified>
</cp:coreProperties>
</file>